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7561263" cy="1069340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HGP創英角ﾎﾟｯﾌﾟ体" pitchFamily="50" charset="-128"/>
        <a:ea typeface="HGP創英角ﾎﾟｯﾌﾟ体" pitchFamily="50" charset="-128"/>
        <a:cs typeface="+mn-cs"/>
      </a:defRPr>
    </a:lvl1pPr>
    <a:lvl2pPr marL="497802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HGP創英角ﾎﾟｯﾌﾟ体" pitchFamily="50" charset="-128"/>
        <a:ea typeface="HGP創英角ﾎﾟｯﾌﾟ体" pitchFamily="50" charset="-128"/>
        <a:cs typeface="+mn-cs"/>
      </a:defRPr>
    </a:lvl2pPr>
    <a:lvl3pPr marL="995602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HGP創英角ﾎﾟｯﾌﾟ体" pitchFamily="50" charset="-128"/>
        <a:ea typeface="HGP創英角ﾎﾟｯﾌﾟ体" pitchFamily="50" charset="-128"/>
        <a:cs typeface="+mn-cs"/>
      </a:defRPr>
    </a:lvl3pPr>
    <a:lvl4pPr marL="1493404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HGP創英角ﾎﾟｯﾌﾟ体" pitchFamily="50" charset="-128"/>
        <a:ea typeface="HGP創英角ﾎﾟｯﾌﾟ体" pitchFamily="50" charset="-128"/>
        <a:cs typeface="+mn-cs"/>
      </a:defRPr>
    </a:lvl4pPr>
    <a:lvl5pPr marL="1991205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HGP創英角ﾎﾟｯﾌﾟ体" pitchFamily="50" charset="-128"/>
        <a:ea typeface="HGP創英角ﾎﾟｯﾌﾟ体" pitchFamily="50" charset="-128"/>
        <a:cs typeface="+mn-cs"/>
      </a:defRPr>
    </a:lvl5pPr>
    <a:lvl6pPr marL="2489006" algn="l" defTabSz="995602" rtl="0" eaLnBrk="1" latinLnBrk="0" hangingPunct="1">
      <a:defRPr kumimoji="1" sz="2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HGP創英角ﾎﾟｯﾌﾟ体" pitchFamily="50" charset="-128"/>
        <a:ea typeface="HGP創英角ﾎﾟｯﾌﾟ体" pitchFamily="50" charset="-128"/>
        <a:cs typeface="+mn-cs"/>
      </a:defRPr>
    </a:lvl6pPr>
    <a:lvl7pPr marL="2986807" algn="l" defTabSz="995602" rtl="0" eaLnBrk="1" latinLnBrk="0" hangingPunct="1">
      <a:defRPr kumimoji="1" sz="2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HGP創英角ﾎﾟｯﾌﾟ体" pitchFamily="50" charset="-128"/>
        <a:ea typeface="HGP創英角ﾎﾟｯﾌﾟ体" pitchFamily="50" charset="-128"/>
        <a:cs typeface="+mn-cs"/>
      </a:defRPr>
    </a:lvl7pPr>
    <a:lvl8pPr marL="3484608" algn="l" defTabSz="995602" rtl="0" eaLnBrk="1" latinLnBrk="0" hangingPunct="1">
      <a:defRPr kumimoji="1" sz="2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HGP創英角ﾎﾟｯﾌﾟ体" pitchFamily="50" charset="-128"/>
        <a:ea typeface="HGP創英角ﾎﾟｯﾌﾟ体" pitchFamily="50" charset="-128"/>
        <a:cs typeface="+mn-cs"/>
      </a:defRPr>
    </a:lvl8pPr>
    <a:lvl9pPr marL="3982409" algn="l" defTabSz="995602" rtl="0" eaLnBrk="1" latinLnBrk="0" hangingPunct="1">
      <a:defRPr kumimoji="1" sz="2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HGP創英角ﾎﾟｯﾌﾟ体" pitchFamily="50" charset="-128"/>
        <a:ea typeface="HGP創英角ﾎﾟｯﾌﾟ体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06">
          <p15:clr>
            <a:srgbClr val="A4A3A4"/>
          </p15:clr>
        </p15:guide>
        <p15:guide id="2" orient="horz" pos="3087">
          <p15:clr>
            <a:srgbClr val="A4A3A4"/>
          </p15:clr>
        </p15:guide>
        <p15:guide id="3" orient="horz" pos="3369">
          <p15:clr>
            <a:srgbClr val="A4A3A4"/>
          </p15:clr>
        </p15:guide>
        <p15:guide id="4" orient="horz" pos="3985">
          <p15:clr>
            <a:srgbClr val="A4A3A4"/>
          </p15:clr>
        </p15:guide>
        <p15:guide id="5" pos="264">
          <p15:clr>
            <a:srgbClr val="A4A3A4"/>
          </p15:clr>
        </p15:guide>
        <p15:guide id="6" pos="1164">
          <p15:clr>
            <a:srgbClr val="A4A3A4"/>
          </p15:clr>
        </p15:guide>
        <p15:guide id="7" pos="10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CC"/>
    <a:srgbClr val="00808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20A88F-8943-44A8-8D9E-4F9806EF20C3}" v="2" dt="2021-12-06T08:18:37.5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86" autoAdjust="0"/>
    <p:restoredTop sz="97312" autoAdjust="0"/>
  </p:normalViewPr>
  <p:slideViewPr>
    <p:cSldViewPr>
      <p:cViewPr>
        <p:scale>
          <a:sx n="90" d="100"/>
          <a:sy n="90" d="100"/>
        </p:scale>
        <p:origin x="1958" y="0"/>
      </p:cViewPr>
      <p:guideLst>
        <p:guide orient="horz" pos="2806"/>
        <p:guide orient="horz" pos="3087"/>
        <p:guide orient="horz" pos="3369"/>
        <p:guide orient="horz" pos="3985"/>
        <p:guide pos="264"/>
        <p:guide pos="1164"/>
        <p:guide pos="10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1734" y="-114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516002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-119063" y="0"/>
            <a:ext cx="6973888" cy="9866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53434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9560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97802" algn="l" defTabSz="99560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95602" algn="l" defTabSz="99560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93404" algn="l" defTabSz="99560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91205" algn="l" defTabSz="99560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489006" algn="l" defTabSz="99560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86807" algn="l" defTabSz="99560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484608" algn="l" defTabSz="99560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982409" algn="l" defTabSz="99560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60575" y="739775"/>
            <a:ext cx="26146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73101" y="4686300"/>
            <a:ext cx="5389563" cy="4440238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1954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D8BD16-D621-49D2-B972-BCA10C0AA39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9379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759C8-7621-4E3F-84AF-EACCF7F38D5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1020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2"/>
            <a:ext cx="1701284" cy="912404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8063" y="428232"/>
            <a:ext cx="4977831" cy="912404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93AEB2-26C5-4F18-BC9C-007196C5122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5179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6BFDC-ABFC-4FFE-A187-545C61A0D33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6935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C49181-F669-4A99-8AE3-30D7B012BF5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35468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8063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43642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2096C-392A-403C-9AA1-1AD520D833F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7658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6A3F43-0EDA-4E05-9D3D-E2B7F8393BF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9887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88D1DE-BCF2-4845-8929-A4534A6DFF3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007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9588B0-B60A-4511-8568-5DE6B9647F3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2605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EDE71-0C19-4E66-9B90-D093835C602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5200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C6A9AC-1641-498E-8A22-B5D8C24F95C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970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0D774-70A7-45AE-B49B-7BF5626A04E1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5D567-6F3F-41F2-8B9C-BA3BCFF189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019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7"/>
          <p:cNvSpPr>
            <a:spLocks noChangeArrowheads="1"/>
          </p:cNvSpPr>
          <p:nvPr/>
        </p:nvSpPr>
        <p:spPr bwMode="auto">
          <a:xfrm>
            <a:off x="115961" y="2798813"/>
            <a:ext cx="1260210" cy="356447"/>
          </a:xfrm>
          <a:prstGeom prst="roundRect">
            <a:avLst>
              <a:gd name="adj" fmla="val 50000"/>
            </a:avLst>
          </a:prstGeom>
          <a:solidFill>
            <a:srgbClr val="FFCCFF"/>
          </a:solidFill>
          <a:ln>
            <a:solidFill>
              <a:schemeClr val="tx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9561" tIns="78395" rIns="99561" bIns="117591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開催日時</a:t>
            </a:r>
          </a:p>
        </p:txBody>
      </p:sp>
      <p:sp>
        <p:nvSpPr>
          <p:cNvPr id="2053" name="AutoShape 9"/>
          <p:cNvSpPr>
            <a:spLocks noChangeArrowheads="1"/>
          </p:cNvSpPr>
          <p:nvPr/>
        </p:nvSpPr>
        <p:spPr bwMode="auto">
          <a:xfrm>
            <a:off x="105236" y="3302684"/>
            <a:ext cx="1260210" cy="356447"/>
          </a:xfrm>
          <a:prstGeom prst="roundRect">
            <a:avLst>
              <a:gd name="adj" fmla="val 50000"/>
            </a:avLst>
          </a:prstGeom>
          <a:solidFill>
            <a:srgbClr val="FFCCFF"/>
          </a:solidFill>
          <a:ln>
            <a:solidFill>
              <a:schemeClr val="tx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9561" tIns="78395" rIns="99561" bIns="117591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会　場</a:t>
            </a:r>
          </a:p>
        </p:txBody>
      </p:sp>
      <p:sp>
        <p:nvSpPr>
          <p:cNvPr id="2054" name="Rectangle 10"/>
          <p:cNvSpPr>
            <a:spLocks noChangeArrowheads="1"/>
          </p:cNvSpPr>
          <p:nvPr/>
        </p:nvSpPr>
        <p:spPr bwMode="auto">
          <a:xfrm>
            <a:off x="1451309" y="3197797"/>
            <a:ext cx="4041862" cy="59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561" tIns="49780" rIns="99561" bIns="49780">
            <a:spAutoFit/>
          </a:bodyPr>
          <a:lstStyle/>
          <a:p>
            <a:r>
              <a:rPr lang="ja-JP" altLang="en-US" sz="18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木更津商工会館</a:t>
            </a:r>
            <a:r>
              <a:rPr lang="en-US" altLang="ja-JP" sz="20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8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階　研修室</a:t>
            </a:r>
            <a:endParaRPr lang="en-US" altLang="ja-JP" sz="18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b="1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</a:t>
            </a:r>
            <a:r>
              <a:rPr lang="en-US" altLang="ja-JP" sz="1200" b="1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292-0838 </a:t>
            </a:r>
            <a:r>
              <a:rPr lang="ja-JP" altLang="en-US" sz="1200" b="1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木更津市潮浜</a:t>
            </a:r>
            <a:r>
              <a:rPr lang="en-US" altLang="ja-JP" sz="1200" b="1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1-17-59 </a:t>
            </a:r>
            <a:r>
              <a:rPr lang="ja-JP" altLang="en-US" sz="1200" b="1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木更津商工会館</a:t>
            </a:r>
          </a:p>
        </p:txBody>
      </p:sp>
      <p:sp>
        <p:nvSpPr>
          <p:cNvPr id="2055" name="AutoShape 11"/>
          <p:cNvSpPr>
            <a:spLocks noChangeArrowheads="1"/>
          </p:cNvSpPr>
          <p:nvPr/>
        </p:nvSpPr>
        <p:spPr bwMode="auto">
          <a:xfrm>
            <a:off x="114520" y="3893402"/>
            <a:ext cx="1260210" cy="356447"/>
          </a:xfrm>
          <a:prstGeom prst="roundRect">
            <a:avLst>
              <a:gd name="adj" fmla="val 50000"/>
            </a:avLst>
          </a:prstGeom>
          <a:solidFill>
            <a:srgbClr val="FFCCFF"/>
          </a:solidFill>
          <a:ln>
            <a:solidFill>
              <a:schemeClr val="tx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9561" tIns="78395" rIns="99561" bIns="117591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定　員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1448026" y="3846333"/>
            <a:ext cx="4048427" cy="608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561" tIns="49780" rIns="99561" bIns="49780">
            <a:spAutoFit/>
          </a:bodyPr>
          <a:lstStyle/>
          <a:p>
            <a:r>
              <a:rPr lang="en-US" altLang="ja-JP" sz="2200" dirty="0">
                <a:effectLst/>
                <a:latin typeface="HGP創英角ｺﾞｼｯｸUB" pitchFamily="50" charset="-128"/>
                <a:ea typeface="HGP創英角ｺﾞｼｯｸUB" pitchFamily="50" charset="-128"/>
              </a:rPr>
              <a:t> 20</a:t>
            </a:r>
            <a:r>
              <a:rPr lang="ja-JP" altLang="en-US" sz="1500" dirty="0">
                <a:effectLst/>
                <a:latin typeface="ＭＳ Ｐゴシック" pitchFamily="50" charset="-128"/>
                <a:ea typeface="ＭＳ Ｐゴシック" pitchFamily="50" charset="-128"/>
              </a:rPr>
              <a:t>名程度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endParaRPr lang="ja-JP" altLang="en-US" sz="1100" dirty="0"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057" name="AutoShape 13"/>
          <p:cNvSpPr>
            <a:spLocks noChangeArrowheads="1"/>
          </p:cNvSpPr>
          <p:nvPr/>
        </p:nvSpPr>
        <p:spPr bwMode="auto">
          <a:xfrm>
            <a:off x="101053" y="5011314"/>
            <a:ext cx="1260210" cy="356447"/>
          </a:xfrm>
          <a:prstGeom prst="roundRect">
            <a:avLst>
              <a:gd name="adj" fmla="val 50000"/>
            </a:avLst>
          </a:prstGeom>
          <a:solidFill>
            <a:srgbClr val="FFCCFF"/>
          </a:solidFill>
          <a:ln>
            <a:solidFill>
              <a:schemeClr val="tx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9561" tIns="78395" rIns="99561" bIns="117591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主　催</a:t>
            </a:r>
          </a:p>
        </p:txBody>
      </p:sp>
      <p:sp>
        <p:nvSpPr>
          <p:cNvPr id="2058" name="Rectangle 14"/>
          <p:cNvSpPr>
            <a:spLocks noChangeArrowheads="1"/>
          </p:cNvSpPr>
          <p:nvPr/>
        </p:nvSpPr>
        <p:spPr bwMode="auto">
          <a:xfrm>
            <a:off x="1584125" y="4913133"/>
            <a:ext cx="4953215" cy="700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9561" tIns="49780" rIns="99561" bIns="49780">
            <a:spAutoFit/>
          </a:bodyPr>
          <a:lstStyle/>
          <a:p>
            <a:r>
              <a:rPr lang="ja-JP" altLang="en-US" sz="15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木更津商工会議所　中小企業相談所 </a:t>
            </a:r>
            <a:r>
              <a:rPr lang="en-US" altLang="ja-JP" sz="15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5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担当：遠藤）</a:t>
            </a:r>
            <a:br>
              <a:rPr lang="ja-JP" altLang="en-US" sz="15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3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木更津市潮浜</a:t>
            </a:r>
            <a:r>
              <a:rPr lang="en-US" altLang="ja-JP" sz="1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1-17-59</a:t>
            </a:r>
            <a:r>
              <a:rPr lang="ja-JP" altLang="en-US" sz="1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木更津商工会館</a:t>
            </a:r>
            <a:r>
              <a:rPr lang="en-US" altLang="ja-JP" sz="1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1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階</a:t>
            </a:r>
            <a:br>
              <a:rPr lang="ja-JP" altLang="en-US" sz="1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 </a:t>
            </a:r>
            <a:r>
              <a:rPr lang="en-US" altLang="ja-JP" sz="1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</a:t>
            </a:r>
            <a:r>
              <a:rPr lang="ja-JP" altLang="en-US" sz="1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1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0438-37-8700</a:t>
            </a:r>
            <a:r>
              <a:rPr lang="ja-JP" altLang="en-US" sz="1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</a:t>
            </a:r>
            <a:r>
              <a:rPr lang="ja-JP" altLang="en-US" sz="1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1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0438-37-8705</a:t>
            </a:r>
          </a:p>
        </p:txBody>
      </p:sp>
      <p:sp>
        <p:nvSpPr>
          <p:cNvPr id="2059" name="AutoShape 34"/>
          <p:cNvSpPr>
            <a:spLocks noChangeArrowheads="1"/>
          </p:cNvSpPr>
          <p:nvPr/>
        </p:nvSpPr>
        <p:spPr bwMode="auto">
          <a:xfrm>
            <a:off x="140460" y="5532091"/>
            <a:ext cx="1260210" cy="356447"/>
          </a:xfrm>
          <a:prstGeom prst="roundRect">
            <a:avLst>
              <a:gd name="adj" fmla="val 50000"/>
            </a:avLst>
          </a:prstGeom>
          <a:solidFill>
            <a:srgbClr val="FFCCFF"/>
          </a:solidFill>
          <a:ln>
            <a:solidFill>
              <a:schemeClr val="tx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9561" tIns="78395" rIns="99561" bIns="117591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共　催</a:t>
            </a:r>
          </a:p>
        </p:txBody>
      </p:sp>
      <p:sp>
        <p:nvSpPr>
          <p:cNvPr id="2060" name="Rectangle 35"/>
          <p:cNvSpPr>
            <a:spLocks noChangeArrowheads="1"/>
          </p:cNvSpPr>
          <p:nvPr/>
        </p:nvSpPr>
        <p:spPr bwMode="auto">
          <a:xfrm>
            <a:off x="1432327" y="5638187"/>
            <a:ext cx="5385603" cy="315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9561" tIns="49780" rIns="99561" bIns="49780">
            <a:spAutoFit/>
          </a:bodyPr>
          <a:lstStyle/>
          <a:p>
            <a:r>
              <a:rPr lang="ja-JP" altLang="en-US" sz="14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（公財）千葉県産業振興センター　</a:t>
            </a:r>
            <a:r>
              <a:rPr lang="en-US" altLang="ja-JP" sz="14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lang="ja-JP" altLang="en-US" sz="14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千葉県よろず支援拠点</a:t>
            </a:r>
            <a:endParaRPr lang="en-US" altLang="ja-JP" sz="14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94" name="Line 46"/>
          <p:cNvSpPr>
            <a:spLocks noChangeShapeType="1"/>
          </p:cNvSpPr>
          <p:nvPr/>
        </p:nvSpPr>
        <p:spPr bwMode="auto">
          <a:xfrm>
            <a:off x="0" y="7957328"/>
            <a:ext cx="75612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561" tIns="49780" rIns="99561" bIns="4978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085" name="Rectangle 72"/>
          <p:cNvSpPr>
            <a:spLocks noChangeArrowheads="1"/>
          </p:cNvSpPr>
          <p:nvPr/>
        </p:nvSpPr>
        <p:spPr bwMode="auto">
          <a:xfrm>
            <a:off x="1440845" y="2649044"/>
            <a:ext cx="5688632" cy="531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9561" tIns="49780" rIns="99561" bIns="49780">
            <a:spAutoFit/>
          </a:bodyPr>
          <a:lstStyle/>
          <a:p>
            <a:r>
              <a:rPr lang="ja-JP" altLang="en-US" sz="1500" dirty="0">
                <a:effectLst/>
                <a:latin typeface="ＭＳ Ｐゴシック" pitchFamily="50" charset="-128"/>
                <a:ea typeface="ＭＳ Ｐゴシック" pitchFamily="50" charset="-128"/>
              </a:rPr>
              <a:t>令和</a:t>
            </a:r>
            <a:r>
              <a:rPr lang="en-US" altLang="ja-JP" sz="1500" b="1" dirty="0">
                <a:effectLst/>
                <a:latin typeface="ＭＳ Ｐゴシック" pitchFamily="50" charset="-128"/>
                <a:ea typeface="ＭＳ Ｐゴシック" pitchFamily="50" charset="-128"/>
              </a:rPr>
              <a:t>7</a:t>
            </a:r>
            <a:r>
              <a:rPr lang="ja-JP" altLang="en-US" sz="1500" dirty="0">
                <a:effectLst/>
                <a:latin typeface="ＭＳ Ｐゴシック" pitchFamily="50" charset="-128"/>
                <a:ea typeface="ＭＳ Ｐゴシック" pitchFamily="50" charset="-128"/>
              </a:rPr>
              <a:t>年</a:t>
            </a:r>
            <a:r>
              <a:rPr lang="en-US" altLang="ja-JP" sz="2800" dirty="0">
                <a:effectLst/>
                <a:latin typeface="HGP創英角ｺﾞｼｯｸUB" pitchFamily="50" charset="-128"/>
                <a:ea typeface="HGP創英角ｺﾞｼｯｸUB" pitchFamily="50" charset="-128"/>
              </a:rPr>
              <a:t>1</a:t>
            </a:r>
            <a:r>
              <a:rPr lang="ja-JP" altLang="en-US" sz="1500" dirty="0">
                <a:effectLst/>
                <a:latin typeface="ＭＳ Ｐゴシック" pitchFamily="50" charset="-128"/>
                <a:ea typeface="ＭＳ Ｐゴシック" pitchFamily="50" charset="-128"/>
              </a:rPr>
              <a:t>月</a:t>
            </a:r>
            <a:r>
              <a:rPr lang="en-US" altLang="ja-JP" sz="2800" dirty="0">
                <a:effectLst/>
                <a:latin typeface="HGP創英角ｺﾞｼｯｸUB" pitchFamily="50" charset="-128"/>
                <a:ea typeface="HGP創英角ｺﾞｼｯｸUB" pitchFamily="50" charset="-128"/>
              </a:rPr>
              <a:t>22</a:t>
            </a:r>
            <a:r>
              <a:rPr lang="ja-JP" altLang="en-US" sz="1500" dirty="0">
                <a:effectLst/>
                <a:latin typeface="ＭＳ Ｐゴシック" pitchFamily="50" charset="-128"/>
                <a:ea typeface="ＭＳ Ｐゴシック" pitchFamily="50" charset="-128"/>
              </a:rPr>
              <a:t>日（</a:t>
            </a:r>
            <a:r>
              <a:rPr lang="ja-JP" altLang="en-US" sz="2400" dirty="0">
                <a:effectLst/>
                <a:latin typeface="HGP創英角ｺﾞｼｯｸUB" pitchFamily="50" charset="-128"/>
                <a:ea typeface="HGP創英角ｺﾞｼｯｸUB" pitchFamily="50" charset="-128"/>
              </a:rPr>
              <a:t>水</a:t>
            </a:r>
            <a:r>
              <a:rPr lang="ja-JP" altLang="en-US" sz="1500" dirty="0">
                <a:effectLst/>
                <a:latin typeface="ＭＳ Ｐゴシック" pitchFamily="50" charset="-128"/>
                <a:ea typeface="ＭＳ Ｐゴシック" pitchFamily="50" charset="-128"/>
              </a:rPr>
              <a:t>）</a:t>
            </a:r>
            <a:r>
              <a:rPr lang="ja-JP" altLang="en-US" sz="2400" dirty="0">
                <a:effectLst/>
                <a:latin typeface="HGP創英角ｺﾞｼｯｸUB" pitchFamily="50" charset="-128"/>
                <a:ea typeface="HGP創英角ｺﾞｼｯｸUB" pitchFamily="50" charset="-128"/>
              </a:rPr>
              <a:t>１３</a:t>
            </a:r>
            <a:r>
              <a:rPr lang="ja-JP" altLang="en-US" sz="1800" dirty="0">
                <a:effectLst/>
                <a:latin typeface="HGP創英角ｺﾞｼｯｸUB" pitchFamily="50" charset="-128"/>
                <a:ea typeface="HGP創英角ｺﾞｼｯｸUB" pitchFamily="50" charset="-128"/>
              </a:rPr>
              <a:t>：</a:t>
            </a:r>
            <a:r>
              <a:rPr lang="ja-JP" altLang="en-US" sz="2400" dirty="0">
                <a:effectLst/>
                <a:latin typeface="HGP創英角ｺﾞｼｯｸUB" pitchFamily="50" charset="-128"/>
                <a:ea typeface="HGP創英角ｺﾞｼｯｸUB" pitchFamily="50" charset="-128"/>
              </a:rPr>
              <a:t>３０</a:t>
            </a:r>
            <a:r>
              <a:rPr lang="ja-JP" altLang="en-US" sz="1800" dirty="0">
                <a:effectLst/>
                <a:latin typeface="HGP創英角ｺﾞｼｯｸUB" pitchFamily="50" charset="-128"/>
                <a:ea typeface="HGP創英角ｺﾞｼｯｸUB" pitchFamily="50" charset="-128"/>
              </a:rPr>
              <a:t>～</a:t>
            </a:r>
            <a:r>
              <a:rPr lang="ja-JP" altLang="en-US" sz="2400" dirty="0">
                <a:effectLst/>
                <a:latin typeface="HGP創英角ｺﾞｼｯｸUB" pitchFamily="50" charset="-128"/>
                <a:ea typeface="HGP創英角ｺﾞｼｯｸUB" pitchFamily="50" charset="-128"/>
              </a:rPr>
              <a:t>１５</a:t>
            </a:r>
            <a:r>
              <a:rPr lang="ja-JP" altLang="en-US" sz="1800" dirty="0">
                <a:effectLst/>
                <a:latin typeface="HGP創英角ｺﾞｼｯｸUB" pitchFamily="50" charset="-128"/>
                <a:ea typeface="HGP創英角ｺﾞｼｯｸUB" pitchFamily="50" charset="-128"/>
              </a:rPr>
              <a:t>：</a:t>
            </a:r>
            <a:r>
              <a:rPr lang="ja-JP" altLang="en-US" sz="2400" dirty="0">
                <a:effectLst/>
                <a:latin typeface="HGP創英角ｺﾞｼｯｸUB" pitchFamily="50" charset="-128"/>
                <a:ea typeface="HGP創英角ｺﾞｼｯｸUB" pitchFamily="50" charset="-128"/>
              </a:rPr>
              <a:t>３０</a:t>
            </a:r>
          </a:p>
        </p:txBody>
      </p:sp>
      <p:sp>
        <p:nvSpPr>
          <p:cNvPr id="2086" name="Rectangle 73"/>
          <p:cNvSpPr>
            <a:spLocks noChangeArrowheads="1"/>
          </p:cNvSpPr>
          <p:nvPr/>
        </p:nvSpPr>
        <p:spPr bwMode="auto">
          <a:xfrm>
            <a:off x="1332359" y="229191"/>
            <a:ext cx="2591933" cy="356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561" tIns="49780" rIns="99561" bIns="4978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000" spc="55" dirty="0">
                <a:ln w="11430"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</a:t>
            </a:r>
            <a:endParaRPr lang="en-US" altLang="ja-JP" sz="2000" spc="55" dirty="0">
              <a:effectLst/>
              <a:latin typeface="+mj-ea"/>
              <a:ea typeface="+mj-ea"/>
            </a:endParaRPr>
          </a:p>
        </p:txBody>
      </p:sp>
      <p:sp>
        <p:nvSpPr>
          <p:cNvPr id="2122" name="Rectangle 74"/>
          <p:cNvSpPr>
            <a:spLocks noChangeArrowheads="1"/>
          </p:cNvSpPr>
          <p:nvPr/>
        </p:nvSpPr>
        <p:spPr bwMode="auto">
          <a:xfrm>
            <a:off x="426578" y="268444"/>
            <a:ext cx="6668384" cy="223428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none" lIns="99561" tIns="144000" rIns="99561" bIns="108000" anchor="ctr"/>
          <a:lstStyle/>
          <a:p>
            <a:pPr fontAlgn="t">
              <a:defRPr/>
            </a:pPr>
            <a:endParaRPr lang="en-US" altLang="ja-JP" sz="2400" dirty="0">
              <a:solidFill>
                <a:schemeClr val="tx2"/>
              </a:solidFill>
              <a:effectLst/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fontAlgn="t">
              <a:defRPr/>
            </a:pPr>
            <a:r>
              <a:rPr lang="en-US" altLang="ja-JP" sz="3000" dirty="0">
                <a:solidFill>
                  <a:schemeClr val="tx2"/>
                </a:soli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『</a:t>
            </a:r>
            <a:r>
              <a:rPr lang="ja-JP" altLang="en-US" sz="3000" dirty="0">
                <a:solidFill>
                  <a:schemeClr val="tx2"/>
                </a:soli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事業に使える補助金を探してみよう！</a:t>
            </a:r>
            <a:r>
              <a:rPr lang="en-US" altLang="ja-JP" sz="3000" dirty="0">
                <a:solidFill>
                  <a:schemeClr val="tx2"/>
                </a:soli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』</a:t>
            </a:r>
          </a:p>
          <a:p>
            <a:pPr fontAlgn="t">
              <a:defRPr/>
            </a:pPr>
            <a:r>
              <a:rPr lang="ja-JP" altLang="en-US" sz="2400" dirty="0">
                <a:solidFill>
                  <a:schemeClr val="tx2"/>
                </a:soli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lang="ja-JP" altLang="en-US" sz="2200" dirty="0">
                <a:solidFill>
                  <a:schemeClr val="tx2"/>
                </a:soli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～どの補助金が活用できる？調べ方から申請まで～</a:t>
            </a:r>
            <a:endParaRPr lang="en-US" altLang="ja-JP" sz="2200" dirty="0">
              <a:solidFill>
                <a:schemeClr val="tx2"/>
              </a:solidFill>
              <a:effectLst/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fontAlgn="t">
              <a:defRPr/>
            </a:pPr>
            <a:r>
              <a:rPr lang="ja-JP" altLang="en-US" sz="1400" dirty="0">
                <a:solidFill>
                  <a:schemeClr val="tx2"/>
                </a:soli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　国・県・市町村は事業展開を支援するために、さまざまな補助金を予算化しています。</a:t>
            </a:r>
            <a:endParaRPr lang="en-US" altLang="ja-JP" sz="1400" dirty="0">
              <a:solidFill>
                <a:schemeClr val="tx2"/>
              </a:solidFill>
              <a:effectLst/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fontAlgn="t">
              <a:defRPr/>
            </a:pPr>
            <a:r>
              <a:rPr lang="ja-JP" altLang="en-US" sz="1400" dirty="0">
                <a:solidFill>
                  <a:schemeClr val="tx2"/>
                </a:soli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補助金は募集開始から締め切りまで短期間で募集を終了するケースも多いため、</a:t>
            </a:r>
            <a:endParaRPr lang="en-US" altLang="ja-JP" sz="1400" dirty="0">
              <a:solidFill>
                <a:schemeClr val="tx2"/>
              </a:solidFill>
              <a:effectLst/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fontAlgn="t">
              <a:defRPr/>
            </a:pPr>
            <a:r>
              <a:rPr lang="ja-JP" altLang="en-US" sz="1400" dirty="0">
                <a:solidFill>
                  <a:schemeClr val="tx2"/>
                </a:soli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事前の情報収集や準備が必要です。このセミナーではワークシートを使って、販路開拓、</a:t>
            </a:r>
            <a:endParaRPr lang="en-US" altLang="ja-JP" sz="1400" dirty="0">
              <a:solidFill>
                <a:schemeClr val="tx2"/>
              </a:solidFill>
              <a:effectLst/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fontAlgn="t">
              <a:defRPr/>
            </a:pPr>
            <a:r>
              <a:rPr lang="ja-JP" altLang="en-US" sz="1400" dirty="0">
                <a:solidFill>
                  <a:schemeClr val="tx2"/>
                </a:soli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新商品・開発技術、設備導入、</a:t>
            </a:r>
            <a:r>
              <a:rPr lang="en-US" altLang="ja-JP" sz="1400" dirty="0">
                <a:solidFill>
                  <a:schemeClr val="tx2"/>
                </a:soli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IT</a:t>
            </a:r>
            <a:r>
              <a:rPr lang="ja-JP" altLang="en-US" sz="1400" dirty="0">
                <a:solidFill>
                  <a:schemeClr val="tx2"/>
                </a:soli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や</a:t>
            </a:r>
            <a:r>
              <a:rPr lang="en-US" altLang="ja-JP" sz="1400" dirty="0">
                <a:solidFill>
                  <a:schemeClr val="tx2"/>
                </a:soli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DX</a:t>
            </a:r>
            <a:r>
              <a:rPr lang="ja-JP" altLang="en-US" sz="1400" dirty="0">
                <a:solidFill>
                  <a:schemeClr val="tx2"/>
                </a:soli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化、従業員の採用など、この先３年間の事業見通し</a:t>
            </a:r>
            <a:endParaRPr lang="en-US" altLang="ja-JP" sz="1400" dirty="0">
              <a:solidFill>
                <a:schemeClr val="tx2"/>
              </a:solidFill>
              <a:effectLst/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fontAlgn="t">
              <a:defRPr/>
            </a:pPr>
            <a:r>
              <a:rPr lang="ja-JP" altLang="en-US" sz="1400" dirty="0">
                <a:solidFill>
                  <a:schemeClr val="tx2"/>
                </a:soli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を洗い出し、作成したワークシートと補助金の公募情報を照らし合わせることにより、</a:t>
            </a:r>
            <a:endParaRPr lang="en-US" altLang="ja-JP" sz="1400" dirty="0">
              <a:solidFill>
                <a:schemeClr val="tx2"/>
              </a:solidFill>
              <a:effectLst/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fontAlgn="t">
              <a:defRPr/>
            </a:pPr>
            <a:r>
              <a:rPr lang="ja-JP" altLang="en-US" sz="1400" dirty="0">
                <a:solidFill>
                  <a:schemeClr val="tx2"/>
                </a:soli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余裕を持った補助金申請の準備を進めることを目標とします。</a:t>
            </a:r>
            <a:endParaRPr lang="en-US" altLang="ja-JP" sz="1400" dirty="0">
              <a:solidFill>
                <a:schemeClr val="tx2"/>
              </a:solidFill>
              <a:effectLst/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fontAlgn="t">
              <a:defRPr/>
            </a:pPr>
            <a:r>
              <a:rPr lang="ja-JP" altLang="en-US" sz="2800" b="1" i="1" dirty="0">
                <a:solidFill>
                  <a:schemeClr val="tx2"/>
                </a:soli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endParaRPr lang="en-US" altLang="ja-JP" sz="2000" i="1" dirty="0">
              <a:solidFill>
                <a:schemeClr val="tx2"/>
              </a:solidFill>
              <a:effectLst/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48" name="AutoShape 13"/>
          <p:cNvSpPr>
            <a:spLocks noChangeArrowheads="1"/>
          </p:cNvSpPr>
          <p:nvPr/>
        </p:nvSpPr>
        <p:spPr bwMode="auto">
          <a:xfrm>
            <a:off x="131993" y="4485190"/>
            <a:ext cx="1260210" cy="356447"/>
          </a:xfrm>
          <a:prstGeom prst="roundRect">
            <a:avLst>
              <a:gd name="adj" fmla="val 50000"/>
            </a:avLst>
          </a:prstGeom>
          <a:solidFill>
            <a:srgbClr val="FFCCFF"/>
          </a:solidFill>
          <a:ln>
            <a:solidFill>
              <a:schemeClr val="tx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9561" tIns="78395" rIns="99561" bIns="117591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持　参</a:t>
            </a:r>
          </a:p>
        </p:txBody>
      </p:sp>
      <p:sp>
        <p:nvSpPr>
          <p:cNvPr id="51" name="Rectangle 69"/>
          <p:cNvSpPr>
            <a:spLocks noChangeArrowheads="1"/>
          </p:cNvSpPr>
          <p:nvPr/>
        </p:nvSpPr>
        <p:spPr bwMode="auto">
          <a:xfrm>
            <a:off x="180635" y="8343939"/>
            <a:ext cx="336056" cy="2027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lIns="99561" tIns="49780" rIns="99561" bIns="49780" anchor="ctr"/>
          <a:lstStyle/>
          <a:p>
            <a:pPr algn="ctr"/>
            <a:r>
              <a:rPr lang="ja-JP" altLang="en-US" sz="1350" b="1" dirty="0">
                <a:solidFill>
                  <a:schemeClr val="accent1"/>
                </a:solidFill>
                <a:effectLst/>
                <a:latin typeface="+mn-ea"/>
                <a:ea typeface="+mn-ea"/>
              </a:rPr>
              <a:t>セミナー参加申込書</a:t>
            </a:r>
          </a:p>
        </p:txBody>
      </p:sp>
      <p:sp>
        <p:nvSpPr>
          <p:cNvPr id="68" name="Rectangle 79"/>
          <p:cNvSpPr>
            <a:spLocks noChangeArrowheads="1"/>
          </p:cNvSpPr>
          <p:nvPr/>
        </p:nvSpPr>
        <p:spPr bwMode="auto">
          <a:xfrm>
            <a:off x="291503" y="5935230"/>
            <a:ext cx="6837974" cy="1954381"/>
          </a:xfrm>
          <a:prstGeom prst="rect">
            <a:avLst/>
          </a:prstGeom>
          <a:ln w="12700"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ja-JP" sz="1050" dirty="0">
              <a:effectLst/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050" dirty="0"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　　　　　　　　　　</a:t>
            </a:r>
            <a:r>
              <a:rPr lang="ja-JP" altLang="en-US" sz="16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千葉県よろず支援拠点　</a:t>
            </a:r>
            <a:r>
              <a:rPr lang="ja-JP" altLang="en-US" sz="16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平賀 千晴  </a:t>
            </a:r>
            <a:r>
              <a:rPr lang="ja-JP" altLang="en-US" sz="16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先生</a:t>
            </a:r>
            <a:endParaRPr lang="en-US" altLang="ja-JP" sz="16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050" dirty="0">
              <a:effectLst/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ja-JP" sz="1200" dirty="0">
                <a:solidFill>
                  <a:srgbClr val="333333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プロフィール：</a:t>
            </a:r>
            <a:r>
              <a:rPr lang="ja-JP" altLang="en-US" sz="120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民間企業の人事総務、経理、情報システムなどの管理部門で</a:t>
            </a:r>
            <a:endParaRPr lang="en-US" altLang="ja-JP" sz="1200" dirty="0">
              <a:solidFill>
                <a:srgbClr val="333333"/>
              </a:solidFill>
              <a:effectLst/>
              <a:highlight>
                <a:srgbClr val="FFFFFF"/>
              </a:highlight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　　　　キャリアを重ね、</a:t>
            </a:r>
            <a:r>
              <a:rPr lang="ja-JP" altLang="en-US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中小企業診断士として独立。経営相談のほか、</a:t>
            </a:r>
            <a:endParaRPr lang="en-US" altLang="ja-JP" sz="1200" i="0" dirty="0">
              <a:solidFill>
                <a:srgbClr val="333333"/>
              </a:solidFill>
              <a:effectLst/>
              <a:highlight>
                <a:srgbClr val="FFFFFF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</a:t>
            </a:r>
            <a:r>
              <a:rPr lang="ja-JP" altLang="en-US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補助金の申請支援や執筆活動なども行っている。</a:t>
            </a:r>
            <a:endParaRPr lang="en-US" altLang="ja-JP" sz="1200" i="0" dirty="0">
              <a:solidFill>
                <a:srgbClr val="333333"/>
              </a:solidFill>
              <a:effectLst/>
              <a:highlight>
                <a:srgbClr val="FFFFFF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人事総務・経理関連のＩＴを活用した業務効率化</a:t>
            </a:r>
            <a:endParaRPr lang="en-US" altLang="ja-JP" sz="1200" dirty="0">
              <a:solidFill>
                <a:srgbClr val="333333"/>
              </a:solidFill>
              <a:effectLst/>
              <a:highlight>
                <a:srgbClr val="FFFFFF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生産性向上支援からＷＥＢマーケティングを活用した</a:t>
            </a:r>
            <a:endParaRPr lang="en-US" altLang="ja-JP" sz="1200" dirty="0">
              <a:solidFill>
                <a:srgbClr val="333333"/>
              </a:solidFill>
              <a:effectLst/>
              <a:highlight>
                <a:srgbClr val="FFFFFF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販売力の強化など幅広くアドバイスを行っている。 </a:t>
            </a:r>
            <a:endParaRPr lang="en-US" altLang="ja-JP" sz="1050" dirty="0">
              <a:solidFill>
                <a:srgbClr val="333333"/>
              </a:solidFill>
              <a:effectLst/>
              <a:highlight>
                <a:srgbClr val="FFFFFF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200" dirty="0">
              <a:solidFill>
                <a:srgbClr val="333333"/>
              </a:solidFill>
              <a:effectLst/>
              <a:highlight>
                <a:srgbClr val="FFFFFF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1A440448-50F9-4419-98CB-C540A18AA4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004524"/>
              </p:ext>
            </p:extLst>
          </p:nvPr>
        </p:nvGraphicFramePr>
        <p:xfrm>
          <a:off x="637530" y="8738004"/>
          <a:ext cx="6743098" cy="1800915"/>
        </p:xfrm>
        <a:graphic>
          <a:graphicData uri="http://schemas.openxmlformats.org/drawingml/2006/table">
            <a:tbl>
              <a:tblPr firstRow="1" firstCol="1" bandRow="1"/>
              <a:tblGrid>
                <a:gridCol w="1555993">
                  <a:extLst>
                    <a:ext uri="{9D8B030D-6E8A-4147-A177-3AD203B41FA5}">
                      <a16:colId xmlns:a16="http://schemas.microsoft.com/office/drawing/2014/main" val="1130514468"/>
                    </a:ext>
                  </a:extLst>
                </a:gridCol>
                <a:gridCol w="2379196">
                  <a:extLst>
                    <a:ext uri="{9D8B030D-6E8A-4147-A177-3AD203B41FA5}">
                      <a16:colId xmlns:a16="http://schemas.microsoft.com/office/drawing/2014/main" val="183459831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37208998"/>
                    </a:ext>
                  </a:extLst>
                </a:gridCol>
                <a:gridCol w="1799797">
                  <a:extLst>
                    <a:ext uri="{9D8B030D-6E8A-4147-A177-3AD203B41FA5}">
                      <a16:colId xmlns:a16="http://schemas.microsoft.com/office/drawing/2014/main" val="2109383234"/>
                    </a:ext>
                  </a:extLst>
                </a:gridCol>
              </a:tblGrid>
              <a:tr h="418885">
                <a:tc>
                  <a:txBody>
                    <a:bodyPr/>
                    <a:lstStyle/>
                    <a:p>
                      <a:pPr indent="139700" algn="just"/>
                      <a:r>
                        <a:rPr lang="ja-JP" sz="11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事業所名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2400" algn="just"/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TEL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kumimoji="1" lang="ja-JP" altLang="en-US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291181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indent="139700" algn="just"/>
                      <a:r>
                        <a:rPr lang="ja-JP" sz="11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参加者名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kern="100" dirty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2400" algn="just"/>
                      <a:endParaRPr lang="en-US" sz="1200" kern="100" dirty="0">
                        <a:effectLst/>
                        <a:latin typeface="ＭＳ ゴシック" panose="020B0609070205080204" pitchFamily="49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indent="152400" algn="just"/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FAX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kern="100" dirty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kumimoji="1" lang="ja-JP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9434638"/>
                  </a:ext>
                </a:extLst>
              </a:tr>
              <a:tr h="395343">
                <a:tc>
                  <a:txBody>
                    <a:bodyPr/>
                    <a:lstStyle/>
                    <a:p>
                      <a:pPr indent="139700" algn="just"/>
                      <a:r>
                        <a:rPr lang="ja-JP" sz="11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ご 住 所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00050" algn="just"/>
                      <a:r>
                        <a:rPr lang="en-US" sz="1050" kern="100" dirty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00050" algn="l"/>
                      <a:endParaRPr lang="en-US" altLang="ja-JP" sz="9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00050" algn="just"/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6122949"/>
                  </a:ext>
                </a:extLst>
              </a:tr>
              <a:tr h="554639">
                <a:tc>
                  <a:txBody>
                    <a:bodyPr/>
                    <a:lstStyle/>
                    <a:p>
                      <a:pPr indent="127000" algn="l"/>
                      <a:r>
                        <a:rPr lang="ja-JP" sz="100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講師に聞きたいこと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en-US" sz="1100" kern="100" dirty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384236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8A72A215-66CF-4417-9D96-B72F703B3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229" y="7938053"/>
            <a:ext cx="5973110" cy="815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270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270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1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      1</a:t>
            </a:r>
            <a:r>
              <a:rPr kumimoji="0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月</a:t>
            </a:r>
            <a:r>
              <a:rPr kumimoji="0" lang="en-US" altLang="ja-JP" sz="1600" b="1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22</a:t>
            </a:r>
            <a:r>
              <a:rPr kumimoji="0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日</a:t>
            </a: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kumimoji="0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水</a:t>
            </a: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r>
              <a:rPr kumimoji="0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「</a:t>
            </a:r>
            <a:r>
              <a:rPr kumimoji="0" lang="ja-JP" altLang="en-US" sz="1600" b="1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補助金活用</a:t>
            </a:r>
            <a:r>
              <a:rPr kumimoji="0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セミナー」参加申込書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27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   木更津商工会議所</a:t>
            </a:r>
            <a:r>
              <a:rPr kumimoji="0" lang="ja-JP" altLang="en-US" sz="16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行 （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FAX</a:t>
            </a:r>
            <a:r>
              <a: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：</a:t>
            </a:r>
            <a:r>
              <a:rPr kumimoji="0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０４３８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-</a:t>
            </a:r>
            <a:r>
              <a:rPr kumimoji="0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３７</a:t>
            </a: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-</a:t>
            </a:r>
            <a:r>
              <a:rPr kumimoji="0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８７０５</a:t>
            </a:r>
            <a:r>
              <a: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）</a:t>
            </a: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127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27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＊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本申込書にご記入いただいた情報は、本事業実施・運営の目的にのみ使用致します。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C31D224-D8F7-44CF-B072-96D0142AFA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753" y="6012400"/>
            <a:ext cx="776809" cy="419748"/>
          </a:xfrm>
          <a:prstGeom prst="rect">
            <a:avLst/>
          </a:prstGeom>
        </p:spPr>
      </p:pic>
      <p:sp>
        <p:nvSpPr>
          <p:cNvPr id="69" name="Rectangle 12">
            <a:extLst>
              <a:ext uri="{FF2B5EF4-FFF2-40B4-BE49-F238E27FC236}">
                <a16:creationId xmlns:a16="http://schemas.microsoft.com/office/drawing/2014/main" id="{B5A59324-75C9-48C6-BEBD-1E901288A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7935" y="4473738"/>
            <a:ext cx="5145597" cy="669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9561" tIns="49780" rIns="99561" bIns="49780">
            <a:spAutoFit/>
          </a:bodyPr>
          <a:lstStyle/>
          <a:p>
            <a:r>
              <a:rPr lang="ja-JP" altLang="en-US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●当日は</a:t>
            </a:r>
            <a:r>
              <a:rPr lang="en-US" altLang="ja-JP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Wi-Fi</a:t>
            </a:r>
            <a:r>
              <a:rPr lang="ja-JP" altLang="en-US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の繋がるパソコンと筆記用具をご持参ください。</a:t>
            </a:r>
            <a:endParaRPr lang="en-US" altLang="ja-JP" sz="1200" b="1" u="sng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　　</a:t>
            </a:r>
            <a:endParaRPr lang="ja-JP" alt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endParaRPr lang="ja-JP" altLang="en-US" sz="1100" dirty="0"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98CBB85-5A90-43D7-9BD8-EE724E64A01B}"/>
              </a:ext>
            </a:extLst>
          </p:cNvPr>
          <p:cNvSpPr/>
          <p:nvPr/>
        </p:nvSpPr>
        <p:spPr>
          <a:xfrm>
            <a:off x="4622583" y="9647051"/>
            <a:ext cx="679721" cy="3113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E-mail</a:t>
            </a:r>
            <a:endParaRPr kumimoji="1" lang="ja-JP" altLang="en-US" sz="1050" dirty="0"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7" name="図 6" descr="QR コード&#10;&#10;自動的に生成された説明">
            <a:extLst>
              <a:ext uri="{FF2B5EF4-FFF2-40B4-BE49-F238E27FC236}">
                <a16:creationId xmlns:a16="http://schemas.microsoft.com/office/drawing/2014/main" id="{80840949-B56C-508C-8DF4-0F3185F7B8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7683" y="3038060"/>
            <a:ext cx="1146468" cy="1146468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3B68DF0-B530-91B1-933A-93994F2C03FC}"/>
              </a:ext>
            </a:extLst>
          </p:cNvPr>
          <p:cNvSpPr/>
          <p:nvPr/>
        </p:nvSpPr>
        <p:spPr>
          <a:xfrm>
            <a:off x="5605647" y="4170527"/>
            <a:ext cx="2001465" cy="198839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solidFill>
                  <a:schemeClr val="tx1"/>
                </a:solidFill>
                <a:effectLst/>
              </a:rPr>
              <a:t>↑お申込み用</a:t>
            </a:r>
            <a:r>
              <a:rPr lang="en-US" altLang="ja-JP" sz="1100" b="1" dirty="0">
                <a:solidFill>
                  <a:schemeClr val="tx1"/>
                </a:solidFill>
                <a:effectLst/>
              </a:rPr>
              <a:t>QR</a:t>
            </a:r>
            <a:endParaRPr kumimoji="1" lang="ja-JP" altLang="en-US" sz="1100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A1DFE08E-9C85-FD7C-3FBF-4443FC315D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0117" y="5966611"/>
            <a:ext cx="1527821" cy="173658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1457</TotalTime>
  <Words>416</Words>
  <Application>Microsoft Office PowerPoint</Application>
  <PresentationFormat>ユーザー設定</PresentationFormat>
  <Paragraphs>54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BIZ UDPゴシック</vt:lpstr>
      <vt:lpstr>HGPｺﾞｼｯｸE</vt:lpstr>
      <vt:lpstr>HGP創英角ｺﾞｼｯｸUB</vt:lpstr>
      <vt:lpstr>HGP創英角ﾎﾟｯﾌﾟ体</vt:lpstr>
      <vt:lpstr>HGP明朝E</vt:lpstr>
      <vt:lpstr>ＭＳ Ｐゴシック</vt:lpstr>
      <vt:lpstr>ＭＳ ゴシック</vt:lpstr>
      <vt:lpstr>Arial</vt:lpstr>
      <vt:lpstr>Calibri</vt:lpstr>
      <vt:lpstr>Century</vt:lpstr>
      <vt:lpstr>Office ​​テーマ</vt:lpstr>
      <vt:lpstr>PowerPoint プレゼンテーション</vt:lpstr>
    </vt:vector>
  </TitlesOfParts>
  <Company>アクサ生命保険株式会社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sachiko.handa.ose</dc:creator>
  <cp:lastModifiedBy>遠藤 雅章</cp:lastModifiedBy>
  <cp:revision>192</cp:revision>
  <cp:lastPrinted>2024-12-03T03:02:58Z</cp:lastPrinted>
  <dcterms:created xsi:type="dcterms:W3CDTF">2009-06-04T00:26:54Z</dcterms:created>
  <dcterms:modified xsi:type="dcterms:W3CDTF">2024-12-03T03:04:58Z</dcterms:modified>
</cp:coreProperties>
</file>