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FF"/>
    <a:srgbClr val="669900"/>
    <a:srgbClr val="99CCFF"/>
    <a:srgbClr val="009900"/>
    <a:srgbClr val="FFFFFF"/>
    <a:srgbClr val="80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3" autoAdjust="0"/>
    <p:restoredTop sz="95297" autoAdjust="0"/>
  </p:normalViewPr>
  <p:slideViewPr>
    <p:cSldViewPr>
      <p:cViewPr>
        <p:scale>
          <a:sx n="90" d="100"/>
          <a:sy n="90" d="100"/>
        </p:scale>
        <p:origin x="1656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5879-C693-414C-AE0C-1567A29779AA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06CE-7D0F-4029-BC11-4577D4367E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9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C3965-9CDE-4BF5-A9BB-862B4FD2307B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537-6E1C-48AB-B6A2-8AE00CE5F1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5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2527-D58C-4EB7-95EE-995504BB829E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8345-E6B7-4B5D-A234-E017A2796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158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787A-A16C-4233-B752-9DF68CA339E8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1582-6461-4003-A9D1-7385128488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67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C305-C74D-45E1-8FFF-468AB1A1455E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012BC-1BD3-41D3-BCD1-A755EB7D60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640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9863-7585-4F9E-8201-92C0EA579030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372E-7DF5-4F6B-81BE-8AFC2ACFD6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973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A23B-62DF-49B0-84EE-218ABBBBDC0C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8824-7F6D-440E-9167-D36079F7A4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76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EDCE-A16F-48E1-8B87-7FEED70AA75F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8CC8-8491-4D6F-B9F1-87EA4C1D4B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025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9554C-E33E-4307-826B-B351C2CCB248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A10B4-12E6-4751-89BB-24F366A2FE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82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3FB51-B9F0-4647-94A1-50C1A5D97CFF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86C3-5327-4F18-8EDA-A2E37C6F6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E89C-AF3D-4C5A-8FD0-F95AC79A614D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BDF14-C53D-43F8-B4F6-82467A91D5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75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B23364-91F8-4088-871E-9660DF45C819}" type="datetimeFigureOut">
              <a:rPr lang="ja-JP" altLang="en-US"/>
              <a:pPr>
                <a:defRPr/>
              </a:pPr>
              <a:t>2019/4/23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B168A4-B73B-4F26-92DF-D5A52D6074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1465025" y="7441577"/>
            <a:ext cx="5028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solidFill>
                  <a:srgbClr val="003366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お申込み</a:t>
            </a:r>
            <a:r>
              <a:rPr lang="en-US" altLang="ja-JP" sz="2400" dirty="0" smtClean="0">
                <a:solidFill>
                  <a:srgbClr val="003366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FAX </a:t>
            </a:r>
            <a:r>
              <a:rPr lang="ja-JP" altLang="en-US" sz="2400" dirty="0" smtClean="0">
                <a:solidFill>
                  <a:srgbClr val="003366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dirty="0" smtClean="0">
                <a:solidFill>
                  <a:srgbClr val="003366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0438-37-8705</a:t>
            </a:r>
            <a:endParaRPr lang="en-US" altLang="ja-JP" sz="2400" dirty="0">
              <a:solidFill>
                <a:srgbClr val="003366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73" name="AutoShape 67"/>
          <p:cNvSpPr>
            <a:spLocks noChangeArrowheads="1"/>
          </p:cNvSpPr>
          <p:nvPr/>
        </p:nvSpPr>
        <p:spPr bwMode="auto">
          <a:xfrm flipV="1">
            <a:off x="191227" y="7251171"/>
            <a:ext cx="1324149" cy="513550"/>
          </a:xfrm>
          <a:prstGeom prst="downArrow">
            <a:avLst>
              <a:gd name="adj1" fmla="val 54583"/>
              <a:gd name="adj2" fmla="val 39287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noFill/>
          </a:ln>
          <a:extLst/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Arial" panose="020B0604020202020204" pitchFamily="34" charset="0"/>
            </a:endParaRPr>
          </a:p>
        </p:txBody>
      </p:sp>
      <p:sp>
        <p:nvSpPr>
          <p:cNvPr id="74" name="Text Box 68"/>
          <p:cNvSpPr txBox="1">
            <a:spLocks noChangeArrowheads="1"/>
          </p:cNvSpPr>
          <p:nvPr/>
        </p:nvSpPr>
        <p:spPr bwMode="auto">
          <a:xfrm>
            <a:off x="394354" y="7359729"/>
            <a:ext cx="955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送信</a:t>
            </a: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1718503" y="7228619"/>
            <a:ext cx="49403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必要事項をご記入いただき、下記の</a:t>
            </a:r>
            <a:r>
              <a:rPr lang="en-US" altLang="ja-JP" sz="1200" b="1" dirty="0" smtClean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200" b="1" dirty="0" smtClean="0">
                <a:solidFill>
                  <a:schemeClr val="tx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番号までお申し込みください。</a:t>
            </a: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1517193" y="6029307"/>
            <a:ext cx="5243539" cy="121791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headEnd type="none" w="sm" len="sm"/>
            <a:tailEnd type="none" w="sm" len="sm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72000" anchor="ctr"/>
          <a:lstStyle/>
          <a:p>
            <a:pPr lvl="0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「軽減税率対策補助金（レジ補助金）セミナー」</a:t>
            </a:r>
          </a:p>
          <a:p>
            <a:pPr lvl="0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           　 講師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：株式会社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ＯＳＫ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「ＩＴ導入補助金活用セミナー」 </a:t>
            </a:r>
          </a:p>
          <a:p>
            <a:pPr lvl="0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講師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ＯＳＫ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個別相談（事前予約制）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対象レジ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体験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会実施します！</a:t>
            </a:r>
            <a:endParaRPr lang="ja-JP" altLang="en-US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80661" y="5598872"/>
            <a:ext cx="6702077" cy="36056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headEnd type="none" w="sm" len="sm"/>
            <a:tailEnd type="none" w="sm" len="sm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軽減税率対策補助金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×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ＩＴ導入補助金活用セミナー（スケジュール）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CN" sz="14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51739" y="6067993"/>
            <a:ext cx="1441862" cy="1178685"/>
          </a:xfrm>
          <a:prstGeom prst="rect">
            <a:avLst/>
          </a:prstGeom>
          <a:solidFill>
            <a:schemeClr val="tx1"/>
          </a:solidFill>
          <a:ln>
            <a:noFill/>
            <a:headEnd type="none" w="sm" len="sm"/>
            <a:tailEnd type="none" w="sm" len="sm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95250" indent="-95250" algn="ctr"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effectLst>
                  <a:innerShdw blurRad="63500" dist="76200" dir="135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</a:t>
            </a:r>
            <a:r>
              <a:rPr lang="ja-JP" altLang="en-US" sz="1400" b="1" dirty="0">
                <a:solidFill>
                  <a:schemeClr val="bg1"/>
                </a:solidFill>
                <a:effectLst>
                  <a:innerShdw blurRad="63500" dist="76200" dir="135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innerShdw blurRad="63500" dist="76200" dir="135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lang="ja-JP" altLang="en-US" sz="1400" b="1" dirty="0">
              <a:solidFill>
                <a:schemeClr val="bg1"/>
              </a:solidFill>
              <a:effectLst>
                <a:innerShdw blurRad="63500" dist="76200" dir="13500000">
                  <a:prstClr val="black">
                    <a:alpha val="50000"/>
                  </a:prst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618532"/>
              </p:ext>
            </p:extLst>
          </p:nvPr>
        </p:nvGraphicFramePr>
        <p:xfrm>
          <a:off x="147503" y="7806007"/>
          <a:ext cx="6635235" cy="2099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ワークシート" r:id="rId3" imgW="6235162" imgH="2471594" progId="Excel.Sheet.12">
                  <p:embed/>
                </p:oleObj>
              </mc:Choice>
              <mc:Fallback>
                <p:oleObj name="ワークシート" r:id="rId3" imgW="6235162" imgH="2471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03" y="7806007"/>
                        <a:ext cx="6635235" cy="2099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4120" y="1581111"/>
            <a:ext cx="6666772" cy="86177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本年</a:t>
            </a:r>
            <a:r>
              <a:rPr lang="en-US" altLang="ja-JP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月から消費税の税率が</a:t>
            </a:r>
            <a:r>
              <a:rPr lang="en-US" altLang="ja-JP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％に引き上がるとともに、一部の飲食料品については</a:t>
            </a:r>
            <a:r>
              <a:rPr lang="en-US" altLang="ja-JP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の軽減税率が適用され、複数税率となります。この軽減税率対応レジや販売機の導入や改修、受発注システムなどの改修に使える補助金制度の紹介と、生産性向上を目的としたＩＴ設備投資に使えるＩＴ導入補助金セミナーを同時に開催します。また、個別相談会および対象レジ体験コーナーも設置します。</a:t>
            </a:r>
            <a:endParaRPr lang="en-US" altLang="ja-JP" sz="1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042667" y="2479719"/>
            <a:ext cx="2718065" cy="21683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補助金とは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消費税の複数税率への対応が必要となる事業者に対し、「複数税率対応レジ」の導入や「受発注システム」の改修に係る　費用の一部を補助する国の制度です！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レジ導入の場合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〇上限額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台あたり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〇補助率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〇完了期限　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日まで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申請手続き　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メーカー販売店などの代理申請あり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040963" y="4717985"/>
            <a:ext cx="2719769" cy="686534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主催：木更津商工会議所 中小企業相談所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木更津商工会議所　観光・飲食店部会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リコージャパン㈱・東芝テック㈱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3960" y="3839482"/>
            <a:ext cx="3885425" cy="1737028"/>
          </a:xfrm>
          <a:prstGeom prst="rect">
            <a:avLst/>
          </a:prstGeom>
          <a:noFill/>
          <a:ln w="3175">
            <a:noFill/>
          </a:ln>
          <a:effectLst>
            <a:glow>
              <a:schemeClr val="accent1"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■日時：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（水）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b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■会場：木更津商工会議所　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階研修室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（木更津市潮浜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1-17-59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■参加費：無料（定員</a:t>
            </a:r>
            <a:r>
              <a:rPr lang="en-US" altLang="ja-JP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■お申込み方法：お申込書をご記入の上、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ＦＡＸでお送りください。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■お問合せ先：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☎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0438-37-8700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367" y="2473717"/>
            <a:ext cx="1413018" cy="115523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257" y="2471080"/>
            <a:ext cx="1377524" cy="1028797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51739" y="91098"/>
            <a:ext cx="6730999" cy="14388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木更津商工会議所よりお得な情報を発信</a:t>
            </a:r>
            <a:r>
              <a:rPr lang="en-US" altLang="ja-JP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‼</a:t>
            </a:r>
            <a:br>
              <a:rPr lang="en-US" altLang="ja-JP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lang="en-US" altLang="ja-JP" sz="1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レジの入れ替えやシステムの改修に国の補助金を活用しませんか</a:t>
            </a:r>
            <a:r>
              <a:rPr lang="en-US" altLang="ja-JP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⁈</a:t>
            </a: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2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「まだ間に</a:t>
            </a: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合う</a:t>
            </a:r>
            <a:r>
              <a:rPr lang="en-US" altLang="ja-JP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‼</a:t>
            </a: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軽減</a:t>
            </a: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税率対策補助金（レジ補助金）</a:t>
            </a:r>
            <a:endParaRPr lang="en-US" altLang="ja-JP" sz="2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2200" b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b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200" b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×</a:t>
            </a:r>
            <a:r>
              <a:rPr lang="en-US" altLang="ja-JP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導入補助金活用セミナー</a:t>
            </a:r>
            <a:r>
              <a:rPr lang="ja-JP" altLang="en-US" sz="2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」開催</a:t>
            </a:r>
            <a:endParaRPr lang="en-US" altLang="ja-JP" sz="2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</a:ln>
        <a:effectLst>
          <a:glow>
            <a:schemeClr val="accent1">
              <a:alpha val="40000"/>
            </a:schemeClr>
          </a:glow>
          <a:innerShdw blurRad="63500" dist="50800" dir="13500000">
            <a:prstClr val="black">
              <a:alpha val="50000"/>
            </a:prstClr>
          </a:innerShdw>
          <a:softEdge rad="0"/>
        </a:effectLst>
      </a:spPr>
      <a:bodyPr anchor="ctr"/>
      <a:lstStyle>
        <a:defPPr algn="ctr">
          <a:defRPr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txDef>
      <a:spPr>
        <a:solidFill>
          <a:srgbClr val="92D050"/>
        </a:solidFill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wrap="square" lIns="97128" tIns="48564" rIns="97128" bIns="48564" rtlCol="0">
        <a:spAutoFit/>
      </a:bodyPr>
      <a:lstStyle>
        <a:defPPr algn="ctr">
          <a:defRPr kumimoji="1" sz="3200" b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7771</TotalTime>
  <Words>174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Arial</vt:lpstr>
      <vt:lpstr>Arial Black</vt:lpstr>
      <vt:lpstr>Calibri</vt:lpstr>
      <vt:lpstr>Times New Roman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r3</dc:creator>
  <cp:lastModifiedBy>kiccikz</cp:lastModifiedBy>
  <cp:revision>423</cp:revision>
  <cp:lastPrinted>2019-04-16T06:48:45Z</cp:lastPrinted>
  <dcterms:created xsi:type="dcterms:W3CDTF">2016-04-24T23:02:32Z</dcterms:created>
  <dcterms:modified xsi:type="dcterms:W3CDTF">2019-04-23T04:30:15Z</dcterms:modified>
</cp:coreProperties>
</file>